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648" r:id="rId1"/>
  </p:sldMasterIdLst>
  <p:notesMasterIdLst>
    <p:notesMasterId r:id="rId8"/>
  </p:notesMasterIdLst>
  <p:sldIdLst>
    <p:sldId id="260" r:id="rId2"/>
    <p:sldId id="261" r:id="rId3"/>
    <p:sldId id="264" r:id="rId4"/>
    <p:sldId id="265" r:id="rId5"/>
    <p:sldId id="263" r:id="rId6"/>
    <p:sldId id="262"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46" d="100"/>
          <a:sy n="46" d="100"/>
        </p:scale>
        <p:origin x="-642"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DA9B092-7054-4A9E-A9DA-5514A845DF7C}" type="datetimeFigureOut">
              <a:rPr lang="en-US" smtClean="0"/>
              <a:t>12/2/2019</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AA90091-9AA1-4F56-9E1F-46CA5078DCF1}" type="slidenum">
              <a:rPr lang="en-US" smtClean="0"/>
              <a:t>‹#›</a:t>
            </a:fld>
            <a:endParaRPr lang="en-US"/>
          </a:p>
        </p:txBody>
      </p:sp>
    </p:spTree>
    <p:extLst>
      <p:ext uri="{BB962C8B-B14F-4D97-AF65-F5344CB8AC3E}">
        <p14:creationId xmlns:p14="http://schemas.microsoft.com/office/powerpoint/2010/main" val="10352287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a:t>Click to edit Master title style</a:t>
            </a:r>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68F7FD2-78F3-4025-8C40-D6E2BBEFF8E3}" type="datetime1">
              <a:rPr lang="en-US" smtClean="0"/>
              <a:t>12/2/2019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57C79D3-0911-48A2-825D-B5F84FE4AE39}" type="datetime1">
              <a:rPr lang="en-US" smtClean="0"/>
              <a:t>12/2/2019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US"/>
              <a:t>Click to edit Master title style</a:t>
            </a:r>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F57E870-A198-4702-9BFA-BD2904A155CD}" type="datetime1">
              <a:rPr lang="en-US" smtClean="0"/>
              <a:t>12/2/2019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366B435-25C5-4918-AFE5-17599C217023}" type="datetime1">
              <a:rPr lang="en-US" smtClean="0"/>
              <a:t>12/2/2019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0F2A300-4063-4776-9C3D-A8FF3A4D491F}" type="datetime1">
              <a:rPr lang="en-US" smtClean="0"/>
              <a:t>12/2/2019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1C55BF7-25C8-4169-AC89-A4623E500252}" type="datetime1">
              <a:rPr lang="en-US" smtClean="0"/>
              <a:t>12/2/2019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0B1BB5-38A7-471B-8DB3-E4DCD9DB702C}" type="datetime1">
              <a:rPr lang="en-US" smtClean="0"/>
              <a:t>12/2/2019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US"/>
              <a:t>Click to edit Master title style</a:t>
            </a:r>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A091F70-D7D4-4DF3-9CC1-02F6964320B0}" type="datetime1">
              <a:rPr lang="en-US" smtClean="0"/>
              <a:t>12/2/2019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US"/>
              <a:t>Click to edit Master title style</a:t>
            </a:r>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399212" y="5883275"/>
            <a:ext cx="914400" cy="365125"/>
          </a:xfrm>
        </p:spPr>
        <p:txBody>
          <a:bodyPr/>
          <a:lstStyle/>
          <a:p>
            <a:fld id="{0AF86A95-6C90-4294-B505-E59AA6B971B5}" type="datetime1">
              <a:rPr lang="en-US" smtClean="0"/>
              <a:t>12/2/2019</a:t>
            </a:fld>
            <a:endParaRPr lang="en-US" dirty="0"/>
          </a:p>
        </p:txBody>
      </p:sp>
      <p:sp>
        <p:nvSpPr>
          <p:cNvPr id="6" name="Footer Placeholder 5"/>
          <p:cNvSpPr>
            <a:spLocks noGrp="1"/>
          </p:cNvSpPr>
          <p:nvPr>
            <p:ph type="ftr" sz="quarter" idx="11"/>
          </p:nvPr>
        </p:nvSpPr>
        <p:spPr>
          <a:xfrm>
            <a:off x="1141412" y="5883275"/>
            <a:ext cx="5105400" cy="365125"/>
          </a:xfrm>
        </p:spPr>
        <p:txBody>
          <a:bodyPr/>
          <a:lstStyle/>
          <a:p>
            <a:endParaRPr lang="en-US" dirty="0"/>
          </a:p>
        </p:txBody>
      </p:sp>
      <p:sp>
        <p:nvSpPr>
          <p:cNvPr id="7" name="Slide Number Placeholder 6"/>
          <p:cNvSpPr>
            <a:spLocks noGrp="1"/>
          </p:cNvSpPr>
          <p:nvPr>
            <p:ph type="sldNum" sz="quarter" idx="12"/>
          </p:nvPr>
        </p:nvSpPr>
        <p:spPr>
          <a:xfrm>
            <a:off x="10742612" y="5883275"/>
            <a:ext cx="322567" cy="365125"/>
          </a:xfrm>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7776998-F2E3-470B-85E3-144435E0AF88}" type="datetime1">
              <a:rPr lang="en-US" smtClean="0"/>
              <a:t>12/2/2019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US"/>
              <a:t>Click to edit Master title style</a:t>
            </a:r>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FAF3A83-32E0-4C68-A4B1-45A1A98A891C}" type="datetime1">
              <a:rPr lang="en-US" smtClean="0"/>
              <a:t>12/2/2019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a:t>Click to edit Master title style</a:t>
            </a:r>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Click to edit Master text styles</a:t>
            </a:r>
          </a:p>
        </p:txBody>
      </p:sp>
      <p:sp>
        <p:nvSpPr>
          <p:cNvPr id="4" name="Date Placeholder 3"/>
          <p:cNvSpPr>
            <a:spLocks noGrp="1"/>
          </p:cNvSpPr>
          <p:nvPr>
            <p:ph type="dt" sz="half" idx="10"/>
          </p:nvPr>
        </p:nvSpPr>
        <p:spPr/>
        <p:txBody>
          <a:bodyPr/>
          <a:lstStyle/>
          <a:p>
            <a:fld id="{E011ED9A-B46E-48BC-AD1D-9469A1E586B7}" type="datetime1">
              <a:rPr lang="en-US" smtClean="0"/>
              <a:t>12/2/2019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US"/>
              <a:t>Click to edit Master title style</a:t>
            </a:r>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Click to edit Master text styles</a:t>
            </a:r>
          </a:p>
        </p:txBody>
      </p:sp>
      <p:sp>
        <p:nvSpPr>
          <p:cNvPr id="4" name="Date Placeholder 3"/>
          <p:cNvSpPr>
            <a:spLocks noGrp="1"/>
          </p:cNvSpPr>
          <p:nvPr>
            <p:ph type="dt" sz="half" idx="10"/>
          </p:nvPr>
        </p:nvSpPr>
        <p:spPr/>
        <p:txBody>
          <a:bodyPr/>
          <a:lstStyle/>
          <a:p>
            <a:fld id="{28064C2E-5AA0-4CF4-9C97-3C6939270543}" type="datetime1">
              <a:rPr lang="en-US" smtClean="0"/>
              <a:t>12/2/2019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en-US"/>
              <a:t>Click to edit Master title style</a:t>
            </a:r>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55E9173-068B-4694-999E-1E58247E45AF}" type="datetime1">
              <a:rPr lang="en-US" smtClean="0"/>
              <a:t>12/2/2019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US"/>
              <a:t>Click to edit Master title style</a:t>
            </a:r>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32EE311-14F4-45AB-A0B7-1DAFD090F206}" type="datetime1">
              <a:rPr lang="en-US" smtClean="0"/>
              <a:t>12/2/2019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7599C16-F9EE-4636-80C2-7384C6C78ADF}" type="datetime1">
              <a:rPr lang="en-US" smtClean="0"/>
              <a:t>12/2/2019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0F9CB28-F02B-4485-B3AC-3EDF57A974AC}" type="datetime1">
              <a:rPr lang="en-US" smtClean="0"/>
              <a:t>12/2/2019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C1A52284-D8C1-49FC-9977-61CBDF7BBE24}" type="datetime1">
              <a:rPr lang="en-US" smtClean="0"/>
              <a:t>12/2/2019</a:t>
            </a:fld>
            <a:endParaRPr lang="en-US" dirty="0"/>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dirty="0"/>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1"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hf sldNum="0" hdr="0" ftr="0" dt="0"/>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houstonchronicle.com/news/houston-texas/houston/article/Study-313-000-Texans-are-now-human-trafficking-10881391.php" TargetMode="External"/><Relationship Id="rId2" Type="http://schemas.openxmlformats.org/officeDocument/2006/relationships/hyperlink" Target="https://www.foxnews.com/us/houston-teen-takes-own-life-sex-trafficking-ring-ongoing-epidemic" TargetMode="External"/><Relationship Id="rId1" Type="http://schemas.openxmlformats.org/officeDocument/2006/relationships/slideLayout" Target="../slideLayouts/slideLayout2.xml"/><Relationship Id="rId5" Type="http://schemas.openxmlformats.org/officeDocument/2006/relationships/hyperlink" Target="https://www.khou.com/article/news/crime/sex-trafficking-victim-suing-houston-hotels/285-ed79e3b0-9834-4bf7-993b-b1acd612ebe7" TargetMode="External"/><Relationship Id="rId4" Type="http://schemas.openxmlformats.org/officeDocument/2006/relationships/hyperlink" Target="https://www.houstonpublicmedia.org/articles/news/2014/11/25/54446/take-a-tour-why-human-trafficking-thrives-in-housto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xmlns="" id="{49076F00-C11C-4B8C-A42D-26907935F28E}"/>
              </a:ext>
              <a:ext uri="{C183D7F6-B498-43B3-948B-1728B52AA6E4}">
                <adec:decorative xmlns:adec="http://schemas.microsoft.com/office/drawing/2017/decorative" xmlns="" val="1"/>
              </a:ext>
            </a:extLst>
          </p:cNvPr>
          <p:cNvPicPr>
            <a:picLocks noChangeAspect="1"/>
          </p:cNvPicPr>
          <p:nvPr/>
        </p:nvPicPr>
        <p:blipFill rotWithShape="1">
          <a:blip/>
          <a:srcRect b="25000"/>
          <a:stretch/>
        </p:blipFill>
        <p:spPr>
          <a:xfrm>
            <a:off x="20" y="10"/>
            <a:ext cx="12191980" cy="6857990"/>
          </a:xfrm>
          <a:prstGeom prst="rect">
            <a:avLst/>
          </a:prstGeom>
        </p:spPr>
      </p:pic>
      <p:sp useBgFill="1">
        <p:nvSpPr>
          <p:cNvPr id="29" name="Rounded Rectangle 9">
            <a:extLst>
              <a:ext uri="{FF2B5EF4-FFF2-40B4-BE49-F238E27FC236}">
                <a16:creationId xmlns:a16="http://schemas.microsoft.com/office/drawing/2014/main" xmlns="" id="{377641A3-0AD1-47C4-888F-5D557BC9C0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596889" y="1846512"/>
            <a:ext cx="8998224" cy="3164976"/>
          </a:xfrm>
          <a:prstGeom prst="roundRect">
            <a:avLst>
              <a:gd name="adj" fmla="val 4629"/>
            </a:avLst>
          </a:prstGeom>
          <a:ln w="44450">
            <a:gradFill>
              <a:gsLst>
                <a:gs pos="0">
                  <a:schemeClr val="bg2">
                    <a:alpha val="65000"/>
                  </a:schemeClr>
                </a:gs>
                <a:gs pos="98000">
                  <a:schemeClr val="bg2">
                    <a:lumMod val="75000"/>
                    <a:alpha val="55000"/>
                  </a:schemeClr>
                </a:gs>
              </a:gsLst>
              <a:lin ang="5400000" scaled="1"/>
            </a:gradFill>
          </a:ln>
          <a:effectLst>
            <a:innerShdw blurRad="63500" dist="50800" dir="14460000">
              <a:prstClr val="black">
                <a:alpha val="70000"/>
              </a:prstClr>
            </a:innerShdw>
          </a:effectLst>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6807B440-1575-45E1-ADD8-03747A5B725F}"/>
              </a:ext>
            </a:extLst>
          </p:cNvPr>
          <p:cNvSpPr>
            <a:spLocks noGrp="1"/>
          </p:cNvSpPr>
          <p:nvPr>
            <p:ph type="ctrTitle"/>
          </p:nvPr>
        </p:nvSpPr>
        <p:spPr>
          <a:xfrm>
            <a:off x="1751012" y="2007703"/>
            <a:ext cx="8676222" cy="1802297"/>
          </a:xfrm>
        </p:spPr>
        <p:txBody>
          <a:bodyPr>
            <a:normAutofit/>
          </a:bodyPr>
          <a:lstStyle/>
          <a:p>
            <a:r>
              <a:rPr lang="en-US" b="1" dirty="0">
                <a:solidFill>
                  <a:srgbClr val="FF0000"/>
                </a:solidFill>
                <a:effectLst/>
              </a:rPr>
              <a:t>Sex Trafficking in Houston, Texas</a:t>
            </a:r>
            <a:endParaRPr lang="en-US" dirty="0">
              <a:solidFill>
                <a:srgbClr val="FF0000"/>
              </a:solidFill>
              <a:effectLst/>
            </a:endParaRPr>
          </a:p>
        </p:txBody>
      </p:sp>
      <p:sp>
        <p:nvSpPr>
          <p:cNvPr id="3" name="Subtitle 2">
            <a:extLst>
              <a:ext uri="{FF2B5EF4-FFF2-40B4-BE49-F238E27FC236}">
                <a16:creationId xmlns:a16="http://schemas.microsoft.com/office/drawing/2014/main" xmlns="" id="{E26292E0-6095-4F56-8D59-35C313153FE0}"/>
              </a:ext>
            </a:extLst>
          </p:cNvPr>
          <p:cNvSpPr>
            <a:spLocks noGrp="1"/>
          </p:cNvSpPr>
          <p:nvPr>
            <p:ph type="subTitle" idx="1"/>
          </p:nvPr>
        </p:nvSpPr>
        <p:spPr>
          <a:xfrm>
            <a:off x="1757889" y="3937668"/>
            <a:ext cx="8676222" cy="795587"/>
          </a:xfrm>
        </p:spPr>
        <p:txBody>
          <a:bodyPr>
            <a:normAutofit/>
          </a:bodyPr>
          <a:lstStyle/>
          <a:p>
            <a:r>
              <a:rPr lang="en-US" b="1" dirty="0"/>
              <a:t>PRESENTED BY:</a:t>
            </a:r>
          </a:p>
        </p:txBody>
      </p:sp>
    </p:spTree>
    <p:extLst>
      <p:ext uri="{BB962C8B-B14F-4D97-AF65-F5344CB8AC3E}">
        <p14:creationId xmlns:p14="http://schemas.microsoft.com/office/powerpoint/2010/main" val="306587502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9DB23C0-D292-47AB-BBC6-6AA6C37FA4E0}"/>
              </a:ext>
            </a:extLst>
          </p:cNvPr>
          <p:cNvSpPr>
            <a:spLocks noGrp="1"/>
          </p:cNvSpPr>
          <p:nvPr>
            <p:ph type="title"/>
          </p:nvPr>
        </p:nvSpPr>
        <p:spPr>
          <a:xfrm>
            <a:off x="1141413" y="0"/>
            <a:ext cx="9905998" cy="1905000"/>
          </a:xfrm>
        </p:spPr>
        <p:txBody>
          <a:bodyPr/>
          <a:lstStyle/>
          <a:p>
            <a:pPr algn="ctr"/>
            <a:r>
              <a:rPr lang="en-US" b="1" dirty="0">
                <a:solidFill>
                  <a:srgbClr val="92D050"/>
                </a:solidFill>
              </a:rPr>
              <a:t>INTRODUCTION</a:t>
            </a:r>
          </a:p>
        </p:txBody>
      </p:sp>
      <p:sp>
        <p:nvSpPr>
          <p:cNvPr id="7" name="Rectangle 6">
            <a:extLst>
              <a:ext uri="{FF2B5EF4-FFF2-40B4-BE49-F238E27FC236}">
                <a16:creationId xmlns:a16="http://schemas.microsoft.com/office/drawing/2014/main" xmlns="" id="{625771B8-286F-4569-BA0D-2ACC28E38338}"/>
              </a:ext>
            </a:extLst>
          </p:cNvPr>
          <p:cNvSpPr/>
          <p:nvPr/>
        </p:nvSpPr>
        <p:spPr>
          <a:xfrm>
            <a:off x="1468493" y="2041302"/>
            <a:ext cx="9251838" cy="3785652"/>
          </a:xfrm>
          <a:prstGeom prst="rect">
            <a:avLst/>
          </a:prstGeom>
        </p:spPr>
        <p:txBody>
          <a:bodyPr wrap="square">
            <a:spAutoFit/>
          </a:bodyPr>
          <a:lstStyle/>
          <a:p>
            <a:r>
              <a:rPr lang="en-US" sz="2400" dirty="0">
                <a:latin typeface="Agency FB" panose="020B0503020202020204" pitchFamily="34" charset="0"/>
              </a:rPr>
              <a:t>Our day to day lives may seem perfect, having mastered the basic tools of living a decent life. Rationally it would be outrageous to have a section of your norm taken from you, be it emotionally, physically or financially. </a:t>
            </a:r>
          </a:p>
          <a:p>
            <a:endParaRPr lang="en-US" sz="2400" dirty="0">
              <a:latin typeface="Agency FB" panose="020B0503020202020204" pitchFamily="34" charset="0"/>
            </a:endParaRPr>
          </a:p>
          <a:p>
            <a:r>
              <a:rPr lang="en-US" sz="2400" dirty="0">
                <a:latin typeface="Agency FB" panose="020B0503020202020204" pitchFamily="34" charset="0"/>
              </a:rPr>
              <a:t>Sadly, there is a well-deserved topic, to talk about when it comes to taking the happiness of young Americans, precisely in Houston, Texas. </a:t>
            </a:r>
          </a:p>
          <a:p>
            <a:endParaRPr lang="en-US" sz="2400" dirty="0">
              <a:latin typeface="Agency FB" panose="020B0503020202020204" pitchFamily="34" charset="0"/>
            </a:endParaRPr>
          </a:p>
          <a:p>
            <a:r>
              <a:rPr lang="en-US" sz="2400" dirty="0">
                <a:latin typeface="Agency FB" panose="020B0503020202020204" pitchFamily="34" charset="0"/>
              </a:rPr>
              <a:t>Sex trafficking has been the modern-day slavery trend in Houston, and it is estimated that 313,000 Texans as per the year 2017, are victims of the crime, with 79,000 being under the age of 18 years, (Foxhall 1).</a:t>
            </a:r>
          </a:p>
        </p:txBody>
      </p:sp>
    </p:spTree>
    <p:extLst>
      <p:ext uri="{BB962C8B-B14F-4D97-AF65-F5344CB8AC3E}">
        <p14:creationId xmlns:p14="http://schemas.microsoft.com/office/powerpoint/2010/main" val="7482108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randombar(horizontal)">
                                      <p:cBhvr>
                                        <p:cTn id="7" dur="10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randombar(horizontal)">
                                      <p:cBhvr>
                                        <p:cTn id="12" dur="10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animEffect transition="in" filter="randombar(horizontal)">
                                      <p:cBhvr>
                                        <p:cTn id="17" dur="10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9DB23C0-D292-47AB-BBC6-6AA6C37FA4E0}"/>
              </a:ext>
            </a:extLst>
          </p:cNvPr>
          <p:cNvSpPr>
            <a:spLocks noGrp="1"/>
          </p:cNvSpPr>
          <p:nvPr>
            <p:ph type="title"/>
          </p:nvPr>
        </p:nvSpPr>
        <p:spPr>
          <a:xfrm>
            <a:off x="1141413" y="0"/>
            <a:ext cx="9905998" cy="1905000"/>
          </a:xfrm>
        </p:spPr>
        <p:txBody>
          <a:bodyPr/>
          <a:lstStyle/>
          <a:p>
            <a:pPr algn="ctr"/>
            <a:r>
              <a:rPr lang="en-US" b="1" dirty="0">
                <a:solidFill>
                  <a:srgbClr val="92D050"/>
                </a:solidFill>
              </a:rPr>
              <a:t>Contributors and the channels of the crime</a:t>
            </a:r>
          </a:p>
        </p:txBody>
      </p:sp>
      <p:sp>
        <p:nvSpPr>
          <p:cNvPr id="7" name="Rectangle 6">
            <a:extLst>
              <a:ext uri="{FF2B5EF4-FFF2-40B4-BE49-F238E27FC236}">
                <a16:creationId xmlns:a16="http://schemas.microsoft.com/office/drawing/2014/main" xmlns="" id="{625771B8-286F-4569-BA0D-2ACC28E38338}"/>
              </a:ext>
            </a:extLst>
          </p:cNvPr>
          <p:cNvSpPr/>
          <p:nvPr/>
        </p:nvSpPr>
        <p:spPr>
          <a:xfrm>
            <a:off x="1468493" y="2041302"/>
            <a:ext cx="9251838" cy="3785652"/>
          </a:xfrm>
          <a:prstGeom prst="rect">
            <a:avLst/>
          </a:prstGeom>
        </p:spPr>
        <p:txBody>
          <a:bodyPr wrap="square">
            <a:spAutoFit/>
          </a:bodyPr>
          <a:lstStyle/>
          <a:p>
            <a:r>
              <a:rPr lang="en-US" sz="2400" dirty="0">
                <a:latin typeface="Agency FB" panose="020B0503020202020204" pitchFamily="34" charset="0"/>
              </a:rPr>
              <a:t>The statistics are horrifying, and it could be worse considering the difficulty of identifying human trafficking cases. However, it is odd to have Houston at the top of the list year in year out.</a:t>
            </a:r>
          </a:p>
          <a:p>
            <a:endParaRPr lang="en-US" sz="2400" dirty="0">
              <a:latin typeface="Agency FB" panose="020B0503020202020204" pitchFamily="34" charset="0"/>
            </a:endParaRPr>
          </a:p>
          <a:p>
            <a:r>
              <a:rPr lang="en-US" sz="2400" dirty="0">
                <a:latin typeface="Agency FB" panose="020B0503020202020204" pitchFamily="34" charset="0"/>
              </a:rPr>
              <a:t>According to a first-hand report of a night tour in Houston conducted by Pat Hernandez, it is unfortunate that the sex trafficking has been accepted as an industry among communities, despite the United States’ constitution categorizing the act as a serious offense. </a:t>
            </a:r>
          </a:p>
          <a:p>
            <a:endParaRPr lang="en-US" sz="2400" dirty="0">
              <a:latin typeface="Agency FB" panose="020B0503020202020204" pitchFamily="34" charset="0"/>
            </a:endParaRPr>
          </a:p>
          <a:p>
            <a:r>
              <a:rPr lang="en-US" sz="2400" dirty="0">
                <a:latin typeface="Agency FB" panose="020B0503020202020204" pitchFamily="34" charset="0"/>
              </a:rPr>
              <a:t>An example is a Hispanic community around Houston Ship Channel near Hobby Airport, where young girls as low as 12 to 14 years are forced to feed the sex demand, (Hernandez 12). </a:t>
            </a:r>
          </a:p>
        </p:txBody>
      </p:sp>
    </p:spTree>
    <p:extLst>
      <p:ext uri="{BB962C8B-B14F-4D97-AF65-F5344CB8AC3E}">
        <p14:creationId xmlns:p14="http://schemas.microsoft.com/office/powerpoint/2010/main" val="214036922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randombar(horizontal)">
                                      <p:cBhvr>
                                        <p:cTn id="7" dur="10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randombar(horizontal)">
                                      <p:cBhvr>
                                        <p:cTn id="12" dur="10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animEffect transition="in" filter="randombar(horizontal)">
                                      <p:cBhvr>
                                        <p:cTn id="17" dur="10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39246973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9DB23C0-D292-47AB-BBC6-6AA6C37FA4E0}"/>
              </a:ext>
            </a:extLst>
          </p:cNvPr>
          <p:cNvSpPr>
            <a:spLocks noGrp="1"/>
          </p:cNvSpPr>
          <p:nvPr>
            <p:ph type="title"/>
          </p:nvPr>
        </p:nvSpPr>
        <p:spPr>
          <a:xfrm>
            <a:off x="1141413" y="0"/>
            <a:ext cx="9905998" cy="1905000"/>
          </a:xfrm>
        </p:spPr>
        <p:txBody>
          <a:bodyPr/>
          <a:lstStyle/>
          <a:p>
            <a:pPr algn="ctr"/>
            <a:r>
              <a:rPr lang="en-US" b="1" dirty="0">
                <a:solidFill>
                  <a:srgbClr val="92D050"/>
                </a:solidFill>
              </a:rPr>
              <a:t>CONCLUSION</a:t>
            </a:r>
          </a:p>
        </p:txBody>
      </p:sp>
      <p:sp>
        <p:nvSpPr>
          <p:cNvPr id="7" name="Rectangle 6">
            <a:extLst>
              <a:ext uri="{FF2B5EF4-FFF2-40B4-BE49-F238E27FC236}">
                <a16:creationId xmlns:a16="http://schemas.microsoft.com/office/drawing/2014/main" xmlns="" id="{625771B8-286F-4569-BA0D-2ACC28E38338}"/>
              </a:ext>
            </a:extLst>
          </p:cNvPr>
          <p:cNvSpPr/>
          <p:nvPr/>
        </p:nvSpPr>
        <p:spPr>
          <a:xfrm>
            <a:off x="1468493" y="1616299"/>
            <a:ext cx="9251838" cy="4524315"/>
          </a:xfrm>
          <a:prstGeom prst="rect">
            <a:avLst/>
          </a:prstGeom>
        </p:spPr>
        <p:txBody>
          <a:bodyPr wrap="square">
            <a:spAutoFit/>
          </a:bodyPr>
          <a:lstStyle/>
          <a:p>
            <a:r>
              <a:rPr lang="en-US" sz="2400" dirty="0">
                <a:latin typeface="Agency FB" panose="020B0503020202020204" pitchFamily="34" charset="0"/>
              </a:rPr>
              <a:t>Towards having long-lasting solutions to this menace, it is upon the people to uphold the rule of law by challenging the channels of sex trafficking as an enemy of a progressive society. Based on the statistics, it is very likely for random individuals to be victims of the same, this includes our very own friends and family. </a:t>
            </a:r>
          </a:p>
          <a:p>
            <a:endParaRPr lang="en-US" sz="2400" dirty="0">
              <a:latin typeface="Agency FB" panose="020B0503020202020204" pitchFamily="34" charset="0"/>
            </a:endParaRPr>
          </a:p>
          <a:p>
            <a:r>
              <a:rPr lang="en-US" sz="2400" dirty="0">
                <a:latin typeface="Agency FB" panose="020B0503020202020204" pitchFamily="34" charset="0"/>
              </a:rPr>
              <a:t>The effects are equally detrimental, with the latest case of a </a:t>
            </a:r>
            <a:r>
              <a:rPr lang="en-US" sz="2400">
                <a:latin typeface="Agency FB" panose="020B0503020202020204" pitchFamily="34" charset="0"/>
              </a:rPr>
              <a:t>15-year-old girl, </a:t>
            </a:r>
            <a:r>
              <a:rPr lang="en-US" sz="2400" dirty="0">
                <a:latin typeface="Agency FB" panose="020B0503020202020204" pitchFamily="34" charset="0"/>
              </a:rPr>
              <a:t>committing suicide two years after escaping sex trafficking, just to avoid keeping tabs with the trafficker, (Chiaramonte 1). </a:t>
            </a:r>
          </a:p>
          <a:p>
            <a:endParaRPr lang="en-US" sz="2400" dirty="0">
              <a:latin typeface="Agency FB" panose="020B0503020202020204" pitchFamily="34" charset="0"/>
            </a:endParaRPr>
          </a:p>
          <a:p>
            <a:r>
              <a:rPr lang="en-US" sz="2400" dirty="0">
                <a:latin typeface="Agency FB" panose="020B0503020202020204" pitchFamily="34" charset="0"/>
              </a:rPr>
              <a:t>Let’s protect the future of the generations to come, be it in Houston, Texas, America or the entire global community.</a:t>
            </a:r>
          </a:p>
          <a:p>
            <a:endParaRPr lang="en-US" sz="2400" dirty="0">
              <a:latin typeface="Agency FB" panose="020B0503020202020204" pitchFamily="34" charset="0"/>
            </a:endParaRPr>
          </a:p>
        </p:txBody>
      </p:sp>
    </p:spTree>
    <p:extLst>
      <p:ext uri="{BB962C8B-B14F-4D97-AF65-F5344CB8AC3E}">
        <p14:creationId xmlns:p14="http://schemas.microsoft.com/office/powerpoint/2010/main" val="158693088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randombar(horizontal)">
                                      <p:cBhvr>
                                        <p:cTn id="7" dur="1000"/>
                                        <p:tgtEl>
                                          <p:spTgt spid="7">
                                            <p:txEl>
                                              <p:pRg st="0" end="0"/>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7">
                                            <p:txEl>
                                              <p:pRg st="2" end="2"/>
                                            </p:txEl>
                                          </p:spTgt>
                                        </p:tgtEl>
                                        <p:attrNameLst>
                                          <p:attrName>style.visibility</p:attrName>
                                        </p:attrNameLst>
                                      </p:cBhvr>
                                      <p:to>
                                        <p:strVal val="visible"/>
                                      </p:to>
                                    </p:set>
                                    <p:animEffect transition="in" filter="randombar(horizontal)">
                                      <p:cBhvr>
                                        <p:cTn id="10" dur="1000"/>
                                        <p:tgtEl>
                                          <p:spTgt spid="7">
                                            <p:txEl>
                                              <p:pRg st="2" end="2"/>
                                            </p:txEl>
                                          </p:spTgt>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7">
                                            <p:txEl>
                                              <p:pRg st="4" end="4"/>
                                            </p:txEl>
                                          </p:spTgt>
                                        </p:tgtEl>
                                        <p:attrNameLst>
                                          <p:attrName>style.visibility</p:attrName>
                                        </p:attrNameLst>
                                      </p:cBhvr>
                                      <p:to>
                                        <p:strVal val="visible"/>
                                      </p:to>
                                    </p:set>
                                    <p:animEffect transition="in" filter="randombar(horizontal)">
                                      <p:cBhvr>
                                        <p:cTn id="13" dur="10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allAtOnce"/>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9DB23C0-D292-47AB-BBC6-6AA6C37FA4E0}"/>
              </a:ext>
            </a:extLst>
          </p:cNvPr>
          <p:cNvSpPr>
            <a:spLocks noGrp="1"/>
          </p:cNvSpPr>
          <p:nvPr>
            <p:ph type="title"/>
          </p:nvPr>
        </p:nvSpPr>
        <p:spPr>
          <a:xfrm>
            <a:off x="1143001" y="0"/>
            <a:ext cx="9905998" cy="1905000"/>
          </a:xfrm>
        </p:spPr>
        <p:txBody>
          <a:bodyPr/>
          <a:lstStyle/>
          <a:p>
            <a:pPr algn="ctr"/>
            <a:r>
              <a:rPr lang="en-US" b="1" dirty="0">
                <a:solidFill>
                  <a:srgbClr val="92D050"/>
                </a:solidFill>
              </a:rPr>
              <a:t>WORK CITED</a:t>
            </a:r>
          </a:p>
        </p:txBody>
      </p:sp>
      <p:sp>
        <p:nvSpPr>
          <p:cNvPr id="7" name="Rectangle 6">
            <a:extLst>
              <a:ext uri="{FF2B5EF4-FFF2-40B4-BE49-F238E27FC236}">
                <a16:creationId xmlns:a16="http://schemas.microsoft.com/office/drawing/2014/main" xmlns="" id="{625771B8-286F-4569-BA0D-2ACC28E38338}"/>
              </a:ext>
            </a:extLst>
          </p:cNvPr>
          <p:cNvSpPr/>
          <p:nvPr/>
        </p:nvSpPr>
        <p:spPr>
          <a:xfrm>
            <a:off x="1470081" y="1309505"/>
            <a:ext cx="9251838" cy="5355312"/>
          </a:xfrm>
          <a:prstGeom prst="rect">
            <a:avLst/>
          </a:prstGeom>
        </p:spPr>
        <p:txBody>
          <a:bodyPr wrap="square">
            <a:spAutoFit/>
          </a:bodyPr>
          <a:lstStyle/>
          <a:p>
            <a:r>
              <a:rPr lang="en-US" dirty="0"/>
              <a:t>Chiaramonte, Perry. "Houston Teen Takes Own Life After Surviving Sex-Trafficking Ring, Highlighting Ongoing US Epidemic". </a:t>
            </a:r>
            <a:r>
              <a:rPr lang="en-US" i="1" dirty="0"/>
              <a:t>Fox News</a:t>
            </a:r>
            <a:r>
              <a:rPr lang="en-US" dirty="0"/>
              <a:t>, 2019, </a:t>
            </a:r>
            <a:r>
              <a:rPr lang="en-US" u="sng" dirty="0">
                <a:hlinkClick r:id="rId2"/>
              </a:rPr>
              <a:t>https://www.foxnews.com/us/houston-teen-takes-own-life-sex-trafficking-ring-ongoing-epidemic</a:t>
            </a:r>
            <a:r>
              <a:rPr lang="en-US" dirty="0"/>
              <a:t>.</a:t>
            </a:r>
          </a:p>
          <a:p>
            <a:endParaRPr lang="en-US" sz="2400" dirty="0"/>
          </a:p>
          <a:p>
            <a:r>
              <a:rPr lang="en-US" dirty="0"/>
              <a:t>Foxhall, Emily. "Study: 313,000 Texans Are Now Human-Trafficking Victims". </a:t>
            </a:r>
            <a:r>
              <a:rPr lang="en-US" i="1" dirty="0" err="1"/>
              <a:t>Houstonchronicle.Com</a:t>
            </a:r>
            <a:r>
              <a:rPr lang="en-US" dirty="0"/>
              <a:t>, 2017, </a:t>
            </a:r>
            <a:r>
              <a:rPr lang="en-US" u="sng" dirty="0">
                <a:hlinkClick r:id="rId3"/>
              </a:rPr>
              <a:t>https://www.houstonchronicle.com/news/houston-texas/houston/article/Study-313-000-Texans-are-now-human-trafficking-10881391.php</a:t>
            </a:r>
            <a:r>
              <a:rPr lang="en-US" dirty="0"/>
              <a:t>.</a:t>
            </a:r>
          </a:p>
          <a:p>
            <a:endParaRPr lang="en-US" sz="2400" dirty="0"/>
          </a:p>
          <a:p>
            <a:r>
              <a:rPr lang="en-US" dirty="0"/>
              <a:t>Hernandez, Pat. "Take A Tour: Why Human Trafficking Thrives in Houston | Houston Public Media". </a:t>
            </a:r>
            <a:r>
              <a:rPr lang="en-US" i="1" dirty="0"/>
              <a:t>Houston Public Media</a:t>
            </a:r>
            <a:r>
              <a:rPr lang="en-US" dirty="0"/>
              <a:t>, 2014, </a:t>
            </a:r>
            <a:r>
              <a:rPr lang="en-US" u="sng" dirty="0">
                <a:hlinkClick r:id="rId4"/>
              </a:rPr>
              <a:t>https://www.houstonpublicmedia.org/articles/news/2014/11/25/54446/take-a-tour-why-human-trafficking-thrives-in-houston/</a:t>
            </a:r>
            <a:r>
              <a:rPr lang="en-US" dirty="0"/>
              <a:t>.</a:t>
            </a:r>
          </a:p>
          <a:p>
            <a:endParaRPr lang="en-US" sz="2400" dirty="0"/>
          </a:p>
          <a:p>
            <a:r>
              <a:rPr lang="en-US" dirty="0"/>
              <a:t>White, Grace. "Sex Trafficking Victim Sues Houston Hotels". </a:t>
            </a:r>
            <a:r>
              <a:rPr lang="en-US" i="1" dirty="0"/>
              <a:t>KHOU11</a:t>
            </a:r>
            <a:r>
              <a:rPr lang="en-US" dirty="0"/>
              <a:t>, 2019, </a:t>
            </a:r>
            <a:r>
              <a:rPr lang="en-US" u="sng" dirty="0">
                <a:hlinkClick r:id="rId5"/>
              </a:rPr>
              <a:t>https://www.khou.com/article/news/crime/sex-trafficking-victim-suing-houston-hotels/285-ed79e3b0-9834-4bf7-993b-b1acd612ebe7</a:t>
            </a:r>
            <a:endParaRPr lang="en-US" sz="2400" dirty="0">
              <a:effectLst/>
            </a:endParaRPr>
          </a:p>
        </p:txBody>
      </p:sp>
    </p:spTree>
    <p:extLst>
      <p:ext uri="{BB962C8B-B14F-4D97-AF65-F5344CB8AC3E}">
        <p14:creationId xmlns:p14="http://schemas.microsoft.com/office/powerpoint/2010/main" val="392928439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5"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randombar(vertical)">
                                      <p:cBhvr>
                                        <p:cTn id="7" dur="10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5" fill="hold" grpId="0"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randombar(vertical)">
                                      <p:cBhvr>
                                        <p:cTn id="12" dur="10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5" fill="hold" grpId="0" nodeType="click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animEffect transition="in" filter="randombar(vertical)">
                                      <p:cBhvr>
                                        <p:cTn id="17" dur="1000"/>
                                        <p:tgtEl>
                                          <p:spTgt spid="7">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5" fill="hold" grpId="0" nodeType="clickEffect">
                                  <p:stCondLst>
                                    <p:cond delay="0"/>
                                  </p:stCondLst>
                                  <p:childTnLst>
                                    <p:set>
                                      <p:cBhvr>
                                        <p:cTn id="21" dur="1" fill="hold">
                                          <p:stCondLst>
                                            <p:cond delay="0"/>
                                          </p:stCondLst>
                                        </p:cTn>
                                        <p:tgtEl>
                                          <p:spTgt spid="7">
                                            <p:txEl>
                                              <p:pRg st="6" end="6"/>
                                            </p:txEl>
                                          </p:spTgt>
                                        </p:tgtEl>
                                        <p:attrNameLst>
                                          <p:attrName>style.visibility</p:attrName>
                                        </p:attrNameLst>
                                      </p:cBhvr>
                                      <p:to>
                                        <p:strVal val="visible"/>
                                      </p:to>
                                    </p:set>
                                    <p:animEffect transition="in" filter="randombar(vertical)">
                                      <p:cBhvr>
                                        <p:cTn id="22" dur="10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479</Words>
  <Application>Microsoft Office PowerPoint</Application>
  <PresentationFormat>Custom</PresentationFormat>
  <Paragraphs>28</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Sex Trafficking in Houston, Texas</vt:lpstr>
      <vt:lpstr>INTRODUCTION</vt:lpstr>
      <vt:lpstr>Contributors and the channels of the crime</vt:lpstr>
      <vt:lpstr>PowerPoint Presentation</vt:lpstr>
      <vt:lpstr>CONCLUSION</vt:lpstr>
      <vt:lpstr>WORK CITED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1</cp:revision>
  <dcterms:modified xsi:type="dcterms:W3CDTF">2019-12-02T02:31:17Z</dcterms:modified>
</cp:coreProperties>
</file>